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9" r:id="rId10"/>
    <p:sldId id="264" r:id="rId11"/>
    <p:sldId id="265" r:id="rId12"/>
    <p:sldId id="266" r:id="rId13"/>
    <p:sldId id="267"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77ACB-A547-2542-9912-3BE92735EA00}"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AF399-3844-6745-A18F-CF07C77F492F}" type="slidenum">
              <a:rPr lang="en-US" smtClean="0"/>
              <a:t>‹#›</a:t>
            </a:fld>
            <a:endParaRPr lang="en-US"/>
          </a:p>
        </p:txBody>
      </p:sp>
    </p:spTree>
    <p:extLst>
      <p:ext uri="{BB962C8B-B14F-4D97-AF65-F5344CB8AC3E}">
        <p14:creationId xmlns:p14="http://schemas.microsoft.com/office/powerpoint/2010/main" val="1983613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F399-3844-6745-A18F-CF07C77F492F}" type="slidenum">
              <a:rPr lang="en-US" smtClean="0"/>
              <a:t>3</a:t>
            </a:fld>
            <a:endParaRPr lang="en-US"/>
          </a:p>
        </p:txBody>
      </p:sp>
    </p:spTree>
    <p:extLst>
      <p:ext uri="{BB962C8B-B14F-4D97-AF65-F5344CB8AC3E}">
        <p14:creationId xmlns:p14="http://schemas.microsoft.com/office/powerpoint/2010/main" val="317300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AF399-3844-6745-A18F-CF07C77F492F}" type="slidenum">
              <a:rPr lang="en-US" smtClean="0"/>
              <a:t>14</a:t>
            </a:fld>
            <a:endParaRPr lang="en-US"/>
          </a:p>
        </p:txBody>
      </p:sp>
    </p:spTree>
    <p:extLst>
      <p:ext uri="{BB962C8B-B14F-4D97-AF65-F5344CB8AC3E}">
        <p14:creationId xmlns:p14="http://schemas.microsoft.com/office/powerpoint/2010/main" val="571412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82E9-3C04-D462-1D39-803E0BB0A1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C1E2F9-BE6E-F5B3-3AD9-42CFB30E3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A4DC9A-42F1-8B9E-6FEA-8CC052A23D85}"/>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5" name="Footer Placeholder 4">
            <a:extLst>
              <a:ext uri="{FF2B5EF4-FFF2-40B4-BE49-F238E27FC236}">
                <a16:creationId xmlns:a16="http://schemas.microsoft.com/office/drawing/2014/main" id="{15C79681-E843-F61F-8886-A3539C786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6E524-D691-AFCC-FC05-BF3101558382}"/>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1637317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42B5-0856-37BE-55C5-B988FBF2DD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D2BD30-00F4-3A1C-0054-6E9A9938F0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2913BB-67CB-A95E-314F-BC0F4E99A4A9}"/>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5" name="Footer Placeholder 4">
            <a:extLst>
              <a:ext uri="{FF2B5EF4-FFF2-40B4-BE49-F238E27FC236}">
                <a16:creationId xmlns:a16="http://schemas.microsoft.com/office/drawing/2014/main" id="{9E8A3827-664A-38D6-A6CA-3F5386E6E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0FE12-A32C-793D-AAE3-885344370CEE}"/>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4140384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3E13F-0D0F-F7D9-651A-17C8F69F42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97BF0A-7B4D-5A3D-935B-95A4EF6BE3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FA1B0-6DEA-CC69-5B6D-895F1E4AB743}"/>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5" name="Footer Placeholder 4">
            <a:extLst>
              <a:ext uri="{FF2B5EF4-FFF2-40B4-BE49-F238E27FC236}">
                <a16:creationId xmlns:a16="http://schemas.microsoft.com/office/drawing/2014/main" id="{BD9218F4-DA63-5E6C-091E-32D657486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317DA-A113-DDD9-CCB8-B1AB5610F114}"/>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332600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A3F4-5A47-F9B6-9F65-C64DA84EF1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35032-DD72-6A2F-51A9-07F2F26EB4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02EE2-3A75-6071-965A-3B648C78E697}"/>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5" name="Footer Placeholder 4">
            <a:extLst>
              <a:ext uri="{FF2B5EF4-FFF2-40B4-BE49-F238E27FC236}">
                <a16:creationId xmlns:a16="http://schemas.microsoft.com/office/drawing/2014/main" id="{93B5A668-6EDA-B535-324D-24BCBA578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8F87A-3F5F-2FAF-6F30-465810D02957}"/>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244202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EFE45-2E51-8356-5A60-E8DE9F977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792996-F536-3F8C-8175-89F1EB3CA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FB35EF-A954-E108-D4A5-5EF443274649}"/>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5" name="Footer Placeholder 4">
            <a:extLst>
              <a:ext uri="{FF2B5EF4-FFF2-40B4-BE49-F238E27FC236}">
                <a16:creationId xmlns:a16="http://schemas.microsoft.com/office/drawing/2014/main" id="{54A84297-D34B-9B72-6C17-4838A435C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30D607-C82D-0109-C978-88ECB121F321}"/>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272570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C121-A617-F0BB-0C96-A52C766B9B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D3B307-B002-4425-0ED6-DE20F0DCCA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C95FF5-C21E-A28F-33A0-9F9C0C2B66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3C1E4F-2437-BC01-DC1E-8650E917AD5F}"/>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6" name="Footer Placeholder 5">
            <a:extLst>
              <a:ext uri="{FF2B5EF4-FFF2-40B4-BE49-F238E27FC236}">
                <a16:creationId xmlns:a16="http://schemas.microsoft.com/office/drawing/2014/main" id="{DF143620-8650-E32E-1AC1-1703F39B9B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6EF121-A734-2FF6-3233-CD7E2F5861FE}"/>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280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22AA-79F6-284E-18EB-BE952F5876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7E0067-6FE5-7861-D852-3BDEA72EA2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E05CF-A3B2-791D-19DE-ACABEFB2B0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EE254A-89EC-55C0-5115-1A3D6B759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6E18CA-C486-1BDA-E75A-AF77A7275D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29384A-D709-1A92-F995-7975F8ACD247}"/>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8" name="Footer Placeholder 7">
            <a:extLst>
              <a:ext uri="{FF2B5EF4-FFF2-40B4-BE49-F238E27FC236}">
                <a16:creationId xmlns:a16="http://schemas.microsoft.com/office/drawing/2014/main" id="{A720A65A-83FA-7400-0808-3132FEBD73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6F3E35-16DC-C017-47DB-0D070D56094E}"/>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2898418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F0CB-4BD9-8533-2F01-15D94684A6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F8552F-6B9A-E180-B591-E13A1BC91911}"/>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4" name="Footer Placeholder 3">
            <a:extLst>
              <a:ext uri="{FF2B5EF4-FFF2-40B4-BE49-F238E27FC236}">
                <a16:creationId xmlns:a16="http://schemas.microsoft.com/office/drawing/2014/main" id="{38F30429-5294-73FD-EDA0-7F0256D4A6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9D18C9-B938-9667-81A4-6EE7351D43AE}"/>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227590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B2BC9E-B816-31A1-9346-F83C25041191}"/>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3" name="Footer Placeholder 2">
            <a:extLst>
              <a:ext uri="{FF2B5EF4-FFF2-40B4-BE49-F238E27FC236}">
                <a16:creationId xmlns:a16="http://schemas.microsoft.com/office/drawing/2014/main" id="{BA2BF335-C6D2-092A-3625-9AE3C5278A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D473D0-FCC9-6A1A-D5B8-F2EA3FC88548}"/>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202232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813E-6B36-3C30-3A50-82499913C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3950F0-47EF-1C6B-BCE6-0F85CFC71F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E4557F-823C-B07D-0EF3-9A8280993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9F04AE-A191-9615-0353-0959415581D1}"/>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6" name="Footer Placeholder 5">
            <a:extLst>
              <a:ext uri="{FF2B5EF4-FFF2-40B4-BE49-F238E27FC236}">
                <a16:creationId xmlns:a16="http://schemas.microsoft.com/office/drawing/2014/main" id="{752B7E0D-5861-DE5A-745E-3A750B913B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260F7-196E-8483-AC62-4B249A152FA4}"/>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148316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7C3C-1FC0-4234-C770-AE25CEC1F5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CDE529-235C-2A8A-48D2-E4FDCF3771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C44504-95C1-89E4-1F27-1610FD496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44F822-7C27-169E-FCCA-3504BFDE3CDC}"/>
              </a:ext>
            </a:extLst>
          </p:cNvPr>
          <p:cNvSpPr>
            <a:spLocks noGrp="1"/>
          </p:cNvSpPr>
          <p:nvPr>
            <p:ph type="dt" sz="half" idx="10"/>
          </p:nvPr>
        </p:nvSpPr>
        <p:spPr/>
        <p:txBody>
          <a:bodyPr/>
          <a:lstStyle/>
          <a:p>
            <a:fld id="{C47E7D78-E2AB-7E4C-A92B-1854C0B1B761}" type="datetimeFigureOut">
              <a:rPr lang="en-US" smtClean="0"/>
              <a:t>2/22/24</a:t>
            </a:fld>
            <a:endParaRPr lang="en-US"/>
          </a:p>
        </p:txBody>
      </p:sp>
      <p:sp>
        <p:nvSpPr>
          <p:cNvPr id="6" name="Footer Placeholder 5">
            <a:extLst>
              <a:ext uri="{FF2B5EF4-FFF2-40B4-BE49-F238E27FC236}">
                <a16:creationId xmlns:a16="http://schemas.microsoft.com/office/drawing/2014/main" id="{D0DAE2C9-2CB3-B372-6386-02FC38029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008BC-52B6-9289-017A-A81DC1DB9A31}"/>
              </a:ext>
            </a:extLst>
          </p:cNvPr>
          <p:cNvSpPr>
            <a:spLocks noGrp="1"/>
          </p:cNvSpPr>
          <p:nvPr>
            <p:ph type="sldNum" sz="quarter" idx="12"/>
          </p:nvPr>
        </p:nvSpPr>
        <p:spPr/>
        <p:txBody>
          <a:bodyPr/>
          <a:lstStyle/>
          <a:p>
            <a:fld id="{86F130D7-D67D-674C-A9A6-2B0FF6D79EC8}" type="slidenum">
              <a:rPr lang="en-US" smtClean="0"/>
              <a:t>‹#›</a:t>
            </a:fld>
            <a:endParaRPr lang="en-US"/>
          </a:p>
        </p:txBody>
      </p:sp>
    </p:spTree>
    <p:extLst>
      <p:ext uri="{BB962C8B-B14F-4D97-AF65-F5344CB8AC3E}">
        <p14:creationId xmlns:p14="http://schemas.microsoft.com/office/powerpoint/2010/main" val="3487206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61D29A-E6F7-12B8-0687-080FFED212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301A19-EDAF-3606-BCF9-27FA9D5981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50A16-B676-03E5-7EE3-A9FB62C628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7E7D78-E2AB-7E4C-A92B-1854C0B1B761}" type="datetimeFigureOut">
              <a:rPr lang="en-US" smtClean="0"/>
              <a:t>2/22/24</a:t>
            </a:fld>
            <a:endParaRPr lang="en-US"/>
          </a:p>
        </p:txBody>
      </p:sp>
      <p:sp>
        <p:nvSpPr>
          <p:cNvPr id="5" name="Footer Placeholder 4">
            <a:extLst>
              <a:ext uri="{FF2B5EF4-FFF2-40B4-BE49-F238E27FC236}">
                <a16:creationId xmlns:a16="http://schemas.microsoft.com/office/drawing/2014/main" id="{EFCD1E15-8132-3A2C-E8C3-DF6F40CFA0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C88E5-C536-AE9E-A065-5D73216E40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130D7-D67D-674C-A9A6-2B0FF6D79EC8}" type="slidenum">
              <a:rPr lang="en-US" smtClean="0"/>
              <a:t>‹#›</a:t>
            </a:fld>
            <a:endParaRPr lang="en-US"/>
          </a:p>
        </p:txBody>
      </p:sp>
    </p:spTree>
    <p:extLst>
      <p:ext uri="{BB962C8B-B14F-4D97-AF65-F5344CB8AC3E}">
        <p14:creationId xmlns:p14="http://schemas.microsoft.com/office/powerpoint/2010/main" val="1347715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clu.org/legislative-attacks-on-lgbtq-rights-2023?state=" TargetMode="External"/><Relationship Id="rId2" Type="http://schemas.openxmlformats.org/officeDocument/2006/relationships/hyperlink" Target="https://dataverse.harvard.edu/dataset.xhtml?persistentId=doi:10.7910/DVN/VOQCHQ" TargetMode="Externa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s://www.usreligioncensus.org/" TargetMode="External"/><Relationship Id="rId4" Type="http://schemas.openxmlformats.org/officeDocument/2006/relationships/hyperlink" Target="https://hifld-geoplatform.opendata.arcgis.com/404"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strings through a needle">
            <a:extLst>
              <a:ext uri="{FF2B5EF4-FFF2-40B4-BE49-F238E27FC236}">
                <a16:creationId xmlns:a16="http://schemas.microsoft.com/office/drawing/2014/main" id="{F851BB78-4DE0-0398-0F59-06D1AD1B2198}"/>
              </a:ext>
            </a:extLst>
          </p:cNvPr>
          <p:cNvPicPr>
            <a:picLocks noChangeAspect="1"/>
          </p:cNvPicPr>
          <p:nvPr/>
        </p:nvPicPr>
        <p:blipFill rotWithShape="1">
          <a:blip r:embed="rId2"/>
          <a:srcRect l="187" t="9091" r="23111"/>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40B08D-9FEE-84CA-4304-6E7B81114D4C}"/>
              </a:ext>
            </a:extLst>
          </p:cNvPr>
          <p:cNvSpPr>
            <a:spLocks noGrp="1"/>
          </p:cNvSpPr>
          <p:nvPr>
            <p:ph type="ctrTitle"/>
          </p:nvPr>
        </p:nvSpPr>
        <p:spPr>
          <a:xfrm>
            <a:off x="477981" y="1122363"/>
            <a:ext cx="4023360" cy="3204134"/>
          </a:xfrm>
        </p:spPr>
        <p:txBody>
          <a:bodyPr anchor="b">
            <a:normAutofit/>
          </a:bodyPr>
          <a:lstStyle/>
          <a:p>
            <a:pPr algn="l"/>
            <a:r>
              <a:rPr lang="en-US" sz="3000" dirty="0"/>
              <a:t>Examining the Correlation Between Religion, Voting Patterns, and Anti-LGBT Legislation in the United States</a:t>
            </a:r>
          </a:p>
        </p:txBody>
      </p:sp>
      <p:sp>
        <p:nvSpPr>
          <p:cNvPr id="3" name="Subtitle 2">
            <a:extLst>
              <a:ext uri="{FF2B5EF4-FFF2-40B4-BE49-F238E27FC236}">
                <a16:creationId xmlns:a16="http://schemas.microsoft.com/office/drawing/2014/main" id="{5FA04135-C28D-66BA-254A-4D3BD20FA180}"/>
              </a:ext>
            </a:extLst>
          </p:cNvPr>
          <p:cNvSpPr>
            <a:spLocks noGrp="1"/>
          </p:cNvSpPr>
          <p:nvPr>
            <p:ph type="subTitle" idx="1"/>
          </p:nvPr>
        </p:nvSpPr>
        <p:spPr>
          <a:xfrm>
            <a:off x="477980" y="4872922"/>
            <a:ext cx="4023359" cy="1208141"/>
          </a:xfrm>
        </p:spPr>
        <p:txBody>
          <a:bodyPr>
            <a:normAutofit/>
          </a:bodyPr>
          <a:lstStyle/>
          <a:p>
            <a:pPr algn="l"/>
            <a:r>
              <a:rPr lang="en-US" sz="2000"/>
              <a:t>Oliver Reidmiller</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42545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0A9A7-D5AA-0E6E-B2D0-A2EBE13252C0}"/>
              </a:ext>
            </a:extLst>
          </p:cNvPr>
          <p:cNvSpPr>
            <a:spLocks noGrp="1"/>
          </p:cNvSpPr>
          <p:nvPr>
            <p:ph type="title"/>
          </p:nvPr>
        </p:nvSpPr>
        <p:spPr>
          <a:xfrm>
            <a:off x="630936" y="639520"/>
            <a:ext cx="3429000" cy="1719072"/>
          </a:xfrm>
        </p:spPr>
        <p:txBody>
          <a:bodyPr anchor="b">
            <a:normAutofit fontScale="90000"/>
          </a:bodyPr>
          <a:lstStyle/>
          <a:p>
            <a:r>
              <a:rPr lang="en-US" sz="5400" dirty="0"/>
              <a:t>OLS REGRESSION</a:t>
            </a:r>
          </a:p>
        </p:txBody>
      </p:sp>
      <p:sp>
        <p:nvSpPr>
          <p:cNvPr id="717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57B9BB-B56E-30C6-B303-BBAD1DAEC0AF}"/>
              </a:ext>
            </a:extLst>
          </p:cNvPr>
          <p:cNvSpPr>
            <a:spLocks noGrp="1"/>
          </p:cNvSpPr>
          <p:nvPr>
            <p:ph idx="1"/>
          </p:nvPr>
        </p:nvSpPr>
        <p:spPr>
          <a:xfrm>
            <a:off x="630936" y="2807208"/>
            <a:ext cx="3429000" cy="3410712"/>
          </a:xfrm>
        </p:spPr>
        <p:txBody>
          <a:bodyPr anchor="t">
            <a:normAutofit/>
          </a:bodyPr>
          <a:lstStyle/>
          <a:p>
            <a:endParaRPr lang="en-US" sz="2200"/>
          </a:p>
        </p:txBody>
      </p:sp>
      <p:pic>
        <p:nvPicPr>
          <p:cNvPr id="7172" name="Picture 4" descr="Pennsylvania Registration Visualization">
            <a:extLst>
              <a:ext uri="{FF2B5EF4-FFF2-40B4-BE49-F238E27FC236}">
                <a16:creationId xmlns:a16="http://schemas.microsoft.com/office/drawing/2014/main" id="{8584E7B1-4415-B85C-A501-18601E95FF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85252" y="111550"/>
            <a:ext cx="8293627" cy="663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98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4" name="Rectangle 82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CAF47-EFE7-FB1C-74F6-BE0B2C70993E}"/>
              </a:ext>
            </a:extLst>
          </p:cNvPr>
          <p:cNvSpPr>
            <a:spLocks noGrp="1"/>
          </p:cNvSpPr>
          <p:nvPr>
            <p:ph type="title"/>
          </p:nvPr>
        </p:nvSpPr>
        <p:spPr>
          <a:xfrm>
            <a:off x="0" y="639193"/>
            <a:ext cx="4919888" cy="3573516"/>
          </a:xfrm>
        </p:spPr>
        <p:txBody>
          <a:bodyPr vert="horz" lIns="91440" tIns="45720" rIns="91440" bIns="45720" rtlCol="0" anchor="b">
            <a:normAutofit/>
          </a:bodyPr>
          <a:lstStyle/>
          <a:p>
            <a:pPr algn="ctr"/>
            <a:r>
              <a:rPr lang="en-US" sz="6100" u="sng" kern="1200" dirty="0">
                <a:solidFill>
                  <a:schemeClr val="tx1"/>
                </a:solidFill>
                <a:latin typeface="+mj-lt"/>
                <a:ea typeface="+mj-ea"/>
                <a:cs typeface="+mj-cs"/>
              </a:rPr>
              <a:t>Exploratory Data Analysis</a:t>
            </a:r>
            <a:r>
              <a:rPr lang="en-US" sz="6100" kern="1200" dirty="0">
                <a:solidFill>
                  <a:schemeClr val="tx1"/>
                </a:solidFill>
                <a:latin typeface="+mj-lt"/>
                <a:ea typeface="+mj-ea"/>
                <a:cs typeface="+mj-cs"/>
              </a:rPr>
              <a:t>:</a:t>
            </a:r>
            <a:br>
              <a:rPr lang="en-US" sz="6100" kern="1200" dirty="0">
                <a:solidFill>
                  <a:schemeClr val="tx1"/>
                </a:solidFill>
                <a:latin typeface="+mj-lt"/>
                <a:ea typeface="+mj-ea"/>
                <a:cs typeface="+mj-cs"/>
              </a:rPr>
            </a:br>
            <a:r>
              <a:rPr lang="en-US" sz="6100" kern="1200" dirty="0">
                <a:solidFill>
                  <a:schemeClr val="tx1"/>
                </a:solidFill>
                <a:latin typeface="+mj-lt"/>
                <a:ea typeface="+mj-ea"/>
                <a:cs typeface="+mj-cs"/>
              </a:rPr>
              <a:t> US Religion Census</a:t>
            </a:r>
          </a:p>
        </p:txBody>
      </p:sp>
      <p:sp>
        <p:nvSpPr>
          <p:cNvPr id="821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US - State">
            <a:extLst>
              <a:ext uri="{FF2B5EF4-FFF2-40B4-BE49-F238E27FC236}">
                <a16:creationId xmlns:a16="http://schemas.microsoft.com/office/drawing/2014/main" id="{7923E42E-E92E-124B-F65D-E169DD745DF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9757" b="-1"/>
          <a:stretch/>
        </p:blipFill>
        <p:spPr bwMode="auto">
          <a:xfrm>
            <a:off x="4919888" y="0"/>
            <a:ext cx="6875234" cy="685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143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US - State">
            <a:extLst>
              <a:ext uri="{FF2B5EF4-FFF2-40B4-BE49-F238E27FC236}">
                <a16:creationId xmlns:a16="http://schemas.microsoft.com/office/drawing/2014/main" id="{17F68552-0A7C-018F-9264-C2E00701A0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09750" y="0"/>
            <a:ext cx="8572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9225" name="Freeform: Shape 9224">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2636758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US - State">
            <a:extLst>
              <a:ext uri="{FF2B5EF4-FFF2-40B4-BE49-F238E27FC236}">
                <a16:creationId xmlns:a16="http://schemas.microsoft.com/office/drawing/2014/main" id="{3CC772BA-70A8-23E9-F942-3811FBEB42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35998" y="0"/>
            <a:ext cx="8572498" cy="6857999"/>
          </a:xfrm>
          <a:prstGeom prst="rect">
            <a:avLst/>
          </a:prstGeom>
          <a:noFill/>
          <a:extLst>
            <a:ext uri="{909E8E84-426E-40DD-AFC4-6F175D3DCCD1}">
              <a14:hiddenFill xmlns:a14="http://schemas.microsoft.com/office/drawing/2010/main">
                <a:solidFill>
                  <a:srgbClr val="FFFFFF"/>
                </a:solidFill>
              </a14:hiddenFill>
            </a:ext>
          </a:extLst>
        </p:spPr>
      </p:pic>
      <p:sp>
        <p:nvSpPr>
          <p:cNvPr id="10249" name="Freeform: Shape 10248">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868419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2" name="Rectangle 1128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76449-2D9C-1707-C17B-3003AD33DB8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OLS Regression</a:t>
            </a:r>
          </a:p>
        </p:txBody>
      </p:sp>
      <p:sp>
        <p:nvSpPr>
          <p:cNvPr id="1128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0" name="Picture 6" descr="A screen shot of a black screen&#10;&#10;Description automatically generated">
            <a:extLst>
              <a:ext uri="{FF2B5EF4-FFF2-40B4-BE49-F238E27FC236}">
                <a16:creationId xmlns:a16="http://schemas.microsoft.com/office/drawing/2014/main" id="{497D28F2-1FAB-E4F0-88E8-B472D21003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8096" y="2642616"/>
            <a:ext cx="4318304" cy="3605784"/>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OLS Plot">
            <a:extLst>
              <a:ext uri="{FF2B5EF4-FFF2-40B4-BE49-F238E27FC236}">
                <a16:creationId xmlns:a16="http://schemas.microsoft.com/office/drawing/2014/main" id="{C2DEDF8D-5622-012A-9C81-E81BBFD8D0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91589" y="2440598"/>
            <a:ext cx="5656931" cy="404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29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4AF0-5066-D652-79D8-C595AA8C2A69}"/>
              </a:ext>
            </a:extLst>
          </p:cNvPr>
          <p:cNvSpPr>
            <a:spLocks noGrp="1"/>
          </p:cNvSpPr>
          <p:nvPr>
            <p:ph type="title"/>
          </p:nvPr>
        </p:nvSpPr>
        <p:spPr/>
        <p:txBody>
          <a:bodyPr/>
          <a:lstStyle/>
          <a:p>
            <a:r>
              <a:rPr lang="en-US" dirty="0"/>
              <a:t>Stakeholders &amp; Implications</a:t>
            </a:r>
          </a:p>
        </p:txBody>
      </p:sp>
      <p:sp>
        <p:nvSpPr>
          <p:cNvPr id="3" name="Content Placeholder 2">
            <a:extLst>
              <a:ext uri="{FF2B5EF4-FFF2-40B4-BE49-F238E27FC236}">
                <a16:creationId xmlns:a16="http://schemas.microsoft.com/office/drawing/2014/main" id="{B3260936-04DA-D061-D274-D35937A62C5C}"/>
              </a:ext>
            </a:extLst>
          </p:cNvPr>
          <p:cNvSpPr>
            <a:spLocks noGrp="1"/>
          </p:cNvSpPr>
          <p:nvPr>
            <p:ph idx="1"/>
          </p:nvPr>
        </p:nvSpPr>
        <p:spPr/>
        <p:txBody>
          <a:bodyPr>
            <a:normAutofit fontScale="62500" lnSpcReduction="20000"/>
          </a:bodyPr>
          <a:lstStyle/>
          <a:p>
            <a:pPr marL="0" indent="0">
              <a:buNone/>
            </a:pPr>
            <a:r>
              <a:rPr lang="en-US" b="1" dirty="0"/>
              <a:t>Religious Institutions</a:t>
            </a:r>
            <a:r>
              <a:rPr lang="en-US" dirty="0"/>
              <a:t>: A correlation between certain religious beliefs and support for anti-LGBT legislation might lead to increased scrutiny and potential reputational damage.</a:t>
            </a:r>
          </a:p>
          <a:p>
            <a:pPr marL="0" indent="0">
              <a:buNone/>
            </a:pPr>
            <a:r>
              <a:rPr lang="en-US" b="1" dirty="0"/>
              <a:t>Political Leaders and Policymakers: </a:t>
            </a:r>
            <a:r>
              <a:rPr lang="en-US" dirty="0"/>
              <a:t>Understanding the religious influence on voting patterns can help policymakers make more informed decisions regarding anti-LGBT legislation. They may need to balance one’s beliefs with the principles of equality and human rights.</a:t>
            </a:r>
          </a:p>
          <a:p>
            <a:pPr marL="0" indent="0">
              <a:buNone/>
            </a:pPr>
            <a:r>
              <a:rPr lang="en-US" b="1" dirty="0"/>
              <a:t>LGBTQ+ Advocacy Groups: </a:t>
            </a:r>
            <a:r>
              <a:rPr lang="en-US" dirty="0"/>
              <a:t>Findings could guide advocacy groups in strategizing and targeting their efforts. If there is a strong religious correlation with anti-LGBT sentiment, these groups may need to focus on outreach and education within religious communities.</a:t>
            </a:r>
          </a:p>
          <a:p>
            <a:pPr marL="0" indent="0">
              <a:buNone/>
            </a:pPr>
            <a:r>
              <a:rPr lang="en-US" b="1" dirty="0"/>
              <a:t>Community Members/Voters</a:t>
            </a:r>
            <a:r>
              <a:rPr lang="en-US" dirty="0"/>
              <a:t>: Raise public consciousness about the connection between religion, voting choices, and social issues. It could also encourage open dialogues within the community about diversity and acceptance.</a:t>
            </a:r>
          </a:p>
          <a:p>
            <a:pPr marL="0" indent="0">
              <a:buNone/>
            </a:pPr>
            <a:r>
              <a:rPr lang="en-US" b="1" dirty="0"/>
              <a:t>Media and Public Perception: </a:t>
            </a:r>
            <a:r>
              <a:rPr lang="en-US" dirty="0"/>
              <a:t>The media's interpretation and reporting of the study can influence public perception. It's crucial for the media to present the findings accurately and avoid perpetuating stereotypes or stigmatizing any group.</a:t>
            </a:r>
          </a:p>
          <a:p>
            <a:pPr marL="0" indent="0">
              <a:buNone/>
            </a:pPr>
            <a:r>
              <a:rPr lang="en-US" b="1" dirty="0"/>
              <a:t>Legal and Human Rights Organizations</a:t>
            </a:r>
            <a:r>
              <a:rPr lang="en-US" dirty="0"/>
              <a:t>: If the study reveals a connection between religious beliefs and discriminatory legislation, it may prompt legal and human rights organizations to challenge such laws on constitutional or human rights grounds.</a:t>
            </a:r>
          </a:p>
        </p:txBody>
      </p:sp>
    </p:spTree>
    <p:extLst>
      <p:ext uri="{BB962C8B-B14F-4D97-AF65-F5344CB8AC3E}">
        <p14:creationId xmlns:p14="http://schemas.microsoft.com/office/powerpoint/2010/main" val="419057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carved figures of humans">
            <a:extLst>
              <a:ext uri="{FF2B5EF4-FFF2-40B4-BE49-F238E27FC236}">
                <a16:creationId xmlns:a16="http://schemas.microsoft.com/office/drawing/2014/main" id="{E25A9DF3-6035-0ECE-B98F-E138087F0B8A}"/>
              </a:ext>
            </a:extLst>
          </p:cNvPr>
          <p:cNvPicPr>
            <a:picLocks noChangeAspect="1"/>
          </p:cNvPicPr>
          <p:nvPr/>
        </p:nvPicPr>
        <p:blipFill rotWithShape="1">
          <a:blip r:embed="rId2"/>
          <a:srcRect r="9939"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C70519-8E1B-BE3E-AEAA-2AB0BF652A38}"/>
              </a:ext>
            </a:extLst>
          </p:cNvPr>
          <p:cNvSpPr>
            <a:spLocks noGrp="1"/>
          </p:cNvSpPr>
          <p:nvPr>
            <p:ph type="title"/>
          </p:nvPr>
        </p:nvSpPr>
        <p:spPr>
          <a:xfrm>
            <a:off x="371094" y="1161288"/>
            <a:ext cx="3438144" cy="1124712"/>
          </a:xfrm>
        </p:spPr>
        <p:txBody>
          <a:bodyPr anchor="b">
            <a:normAutofit/>
          </a:bodyPr>
          <a:lstStyle/>
          <a:p>
            <a:r>
              <a:rPr lang="en-US" sz="2800"/>
              <a:t>Background</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265B4F8-C56E-4C7B-0460-0C910EB847E8}"/>
              </a:ext>
            </a:extLst>
          </p:cNvPr>
          <p:cNvSpPr>
            <a:spLocks noGrp="1"/>
          </p:cNvSpPr>
          <p:nvPr>
            <p:ph idx="1"/>
          </p:nvPr>
        </p:nvSpPr>
        <p:spPr>
          <a:xfrm>
            <a:off x="371094" y="2718054"/>
            <a:ext cx="3438906" cy="3207258"/>
          </a:xfrm>
        </p:spPr>
        <p:txBody>
          <a:bodyPr anchor="t">
            <a:normAutofit/>
          </a:bodyPr>
          <a:lstStyle/>
          <a:p>
            <a:pPr marL="0" indent="0">
              <a:buNone/>
            </a:pPr>
            <a:r>
              <a:rPr lang="en-US" sz="1700" dirty="0"/>
              <a:t>The United States has experienced ongoing debates and legislative efforts regarding LGBT rights, especially on transgender individuals. This project aims to investigate the potential correlation between religion, voting patterns, and the introduction of anti-LGBT legislation. This will hopefully give some more insights to the role religion plays in voters morals and how they affect their political decisions.</a:t>
            </a:r>
          </a:p>
        </p:txBody>
      </p:sp>
    </p:spTree>
    <p:extLst>
      <p:ext uri="{BB962C8B-B14F-4D97-AF65-F5344CB8AC3E}">
        <p14:creationId xmlns:p14="http://schemas.microsoft.com/office/powerpoint/2010/main" val="3297293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ront steps and columns of a majestic city building">
            <a:extLst>
              <a:ext uri="{FF2B5EF4-FFF2-40B4-BE49-F238E27FC236}">
                <a16:creationId xmlns:a16="http://schemas.microsoft.com/office/drawing/2014/main" id="{A08BB9CE-3F04-2824-87C1-02043942A679}"/>
              </a:ext>
            </a:extLst>
          </p:cNvPr>
          <p:cNvPicPr>
            <a:picLocks noChangeAspect="1"/>
          </p:cNvPicPr>
          <p:nvPr/>
        </p:nvPicPr>
        <p:blipFill rotWithShape="1">
          <a:blip r:embed="rId3"/>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8E193B-A170-B97F-C3A3-4892CC5E05D2}"/>
              </a:ext>
            </a:extLst>
          </p:cNvPr>
          <p:cNvSpPr>
            <a:spLocks noGrp="1"/>
          </p:cNvSpPr>
          <p:nvPr>
            <p:ph type="title"/>
          </p:nvPr>
        </p:nvSpPr>
        <p:spPr>
          <a:xfrm>
            <a:off x="371094" y="1161288"/>
            <a:ext cx="3438144" cy="1124712"/>
          </a:xfrm>
        </p:spPr>
        <p:txBody>
          <a:bodyPr anchor="b">
            <a:normAutofit/>
          </a:bodyPr>
          <a:lstStyle/>
          <a:p>
            <a:r>
              <a:rPr lang="en-US" sz="2800"/>
              <a:t>Research Questions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68856C-CA63-A33E-B797-51A5525DB7E4}"/>
              </a:ext>
            </a:extLst>
          </p:cNvPr>
          <p:cNvSpPr>
            <a:spLocks noGrp="1"/>
          </p:cNvSpPr>
          <p:nvPr>
            <p:ph idx="1"/>
          </p:nvPr>
        </p:nvSpPr>
        <p:spPr>
          <a:xfrm>
            <a:off x="371093" y="2718054"/>
            <a:ext cx="5301045" cy="3730752"/>
          </a:xfrm>
        </p:spPr>
        <p:txBody>
          <a:bodyPr anchor="t">
            <a:normAutofit/>
          </a:bodyPr>
          <a:lstStyle/>
          <a:p>
            <a:pPr>
              <a:buFont typeface="Arial" panose="020B0604020202020204" pitchFamily="34" charset="0"/>
              <a:buChar char="•"/>
            </a:pPr>
            <a:r>
              <a:rPr lang="en-US" sz="1800" dirty="0"/>
              <a:t>What is the strength and nature of the correlation between religious beliefs in the population and the introduction of anti-LGBT legislation in the United States?</a:t>
            </a:r>
          </a:p>
          <a:p>
            <a:pPr>
              <a:buFont typeface="Arial" panose="020B0604020202020204" pitchFamily="34" charset="0"/>
              <a:buChar char="•"/>
            </a:pPr>
            <a:r>
              <a:rPr lang="en-US" sz="1800" dirty="0"/>
              <a:t>How do voting patterns align with church density and influence legislative outcomes?</a:t>
            </a:r>
          </a:p>
          <a:p>
            <a:pPr>
              <a:buFont typeface="Arial" panose="020B0604020202020204" pitchFamily="34" charset="0"/>
              <a:buChar char="•"/>
            </a:pPr>
            <a:r>
              <a:rPr lang="en-US" sz="1800" dirty="0"/>
              <a:t>Are there regional variations in church density that correspond to distinct legislative trends?</a:t>
            </a:r>
          </a:p>
        </p:txBody>
      </p:sp>
    </p:spTree>
    <p:extLst>
      <p:ext uri="{BB962C8B-B14F-4D97-AF65-F5344CB8AC3E}">
        <p14:creationId xmlns:p14="http://schemas.microsoft.com/office/powerpoint/2010/main" val="2819024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2B39E-EA69-27F1-E3F6-55508E268B07}"/>
              </a:ext>
            </a:extLst>
          </p:cNvPr>
          <p:cNvSpPr>
            <a:spLocks noGrp="1"/>
          </p:cNvSpPr>
          <p:nvPr>
            <p:ph type="title"/>
          </p:nvPr>
        </p:nvSpPr>
        <p:spPr>
          <a:xfrm>
            <a:off x="640080" y="325369"/>
            <a:ext cx="4368602" cy="1956841"/>
          </a:xfrm>
        </p:spPr>
        <p:txBody>
          <a:bodyPr anchor="b">
            <a:normAutofit/>
          </a:bodyPr>
          <a:lstStyle/>
          <a:p>
            <a:r>
              <a:rPr lang="en-US" sz="5400"/>
              <a:t>Data Sources</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659BA7-592D-D9E3-4D0A-443FC8F46C1F}"/>
              </a:ext>
            </a:extLst>
          </p:cNvPr>
          <p:cNvSpPr>
            <a:spLocks noGrp="1"/>
          </p:cNvSpPr>
          <p:nvPr>
            <p:ph idx="1"/>
          </p:nvPr>
        </p:nvSpPr>
        <p:spPr>
          <a:xfrm>
            <a:off x="640080" y="2872899"/>
            <a:ext cx="4243589" cy="3320668"/>
          </a:xfrm>
        </p:spPr>
        <p:txBody>
          <a:bodyPr>
            <a:normAutofit/>
          </a:bodyPr>
          <a:lstStyle/>
          <a:p>
            <a:pPr>
              <a:buFont typeface="Arial" panose="020B0604020202020204" pitchFamily="34" charset="0"/>
              <a:buChar char="•"/>
            </a:pPr>
            <a:r>
              <a:rPr lang="en-US" sz="2000"/>
              <a:t>Voting Patterns Data on the 2020 Presidential election from the </a:t>
            </a:r>
            <a:r>
              <a:rPr lang="en-US" sz="2000">
                <a:hlinkClick r:id="rId2"/>
              </a:rPr>
              <a:t>MIT Election Data + Science Lab</a:t>
            </a:r>
            <a:endParaRPr lang="en-US" sz="2000"/>
          </a:p>
          <a:p>
            <a:pPr>
              <a:buFont typeface="Arial" panose="020B0604020202020204" pitchFamily="34" charset="0"/>
              <a:buChar char="•"/>
            </a:pPr>
            <a:r>
              <a:rPr lang="en-US" sz="2000"/>
              <a:t>Anti-LGBT+ Legislation Introduced Data from the ACLU </a:t>
            </a:r>
            <a:r>
              <a:rPr lang="en-US" sz="2000">
                <a:hlinkClick r:id="rId3"/>
              </a:rPr>
              <a:t>Mapping Attacks on LGBTQ Rights in U.S. State Legislatures in 2023</a:t>
            </a:r>
            <a:endParaRPr lang="en-US" sz="2000"/>
          </a:p>
          <a:p>
            <a:pPr>
              <a:buFont typeface="Arial" panose="020B0604020202020204" pitchFamily="34" charset="0"/>
              <a:buChar char="•"/>
            </a:pPr>
            <a:r>
              <a:rPr lang="en-US" sz="2000"/>
              <a:t>GIS Data on </a:t>
            </a:r>
            <a:r>
              <a:rPr lang="en-US" sz="2000">
                <a:hlinkClick r:id="rId4"/>
              </a:rPr>
              <a:t>All Places of Worship</a:t>
            </a:r>
            <a:endParaRPr lang="en-US" sz="2000"/>
          </a:p>
          <a:p>
            <a:pPr>
              <a:buFont typeface="Arial" panose="020B0604020202020204" pitchFamily="34" charset="0"/>
              <a:buChar char="•"/>
            </a:pPr>
            <a:r>
              <a:rPr lang="en-US" sz="2000"/>
              <a:t>2020 </a:t>
            </a:r>
            <a:r>
              <a:rPr lang="en-US" sz="2000">
                <a:hlinkClick r:id="rId5"/>
              </a:rPr>
              <a:t>US Religious Census</a:t>
            </a:r>
            <a:endParaRPr lang="en-US" sz="2000"/>
          </a:p>
        </p:txBody>
      </p:sp>
      <p:pic>
        <p:nvPicPr>
          <p:cNvPr id="5" name="Picture 4" descr="Codes on papers">
            <a:extLst>
              <a:ext uri="{FF2B5EF4-FFF2-40B4-BE49-F238E27FC236}">
                <a16:creationId xmlns:a16="http://schemas.microsoft.com/office/drawing/2014/main" id="{C97BEAD0-6EF5-38B4-EBDC-466285E4D294}"/>
              </a:ext>
            </a:extLst>
          </p:cNvPr>
          <p:cNvPicPr>
            <a:picLocks noChangeAspect="1"/>
          </p:cNvPicPr>
          <p:nvPr/>
        </p:nvPicPr>
        <p:blipFill rotWithShape="1">
          <a:blip r:embed="rId6"/>
          <a:srcRect l="17499" r="1554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53297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38415C-9A7F-7DCB-351F-50BD0589663A}"/>
              </a:ext>
            </a:extLst>
          </p:cNvPr>
          <p:cNvSpPr>
            <a:spLocks noGrp="1"/>
          </p:cNvSpPr>
          <p:nvPr>
            <p:ph type="title"/>
          </p:nvPr>
        </p:nvSpPr>
        <p:spPr>
          <a:xfrm>
            <a:off x="640080" y="325369"/>
            <a:ext cx="4368602" cy="1956841"/>
          </a:xfrm>
        </p:spPr>
        <p:txBody>
          <a:bodyPr anchor="b">
            <a:normAutofit/>
          </a:bodyPr>
          <a:lstStyle/>
          <a:p>
            <a:r>
              <a:rPr lang="en-US" sz="5400"/>
              <a:t>Methods of Analysis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lack rectangular object with white text&#10;&#10;Description automatically generated">
            <a:extLst>
              <a:ext uri="{FF2B5EF4-FFF2-40B4-BE49-F238E27FC236}">
                <a16:creationId xmlns:a16="http://schemas.microsoft.com/office/drawing/2014/main" id="{62D99B00-65E2-A73D-FA7D-78029F20A9B8}"/>
              </a:ext>
            </a:extLst>
          </p:cNvPr>
          <p:cNvPicPr>
            <a:picLocks noGrp="1" noChangeAspect="1"/>
          </p:cNvPicPr>
          <p:nvPr>
            <p:ph idx="1"/>
          </p:nvPr>
        </p:nvPicPr>
        <p:blipFill>
          <a:blip r:embed="rId2"/>
          <a:stretch>
            <a:fillRect/>
          </a:stretch>
        </p:blipFill>
        <p:spPr>
          <a:xfrm>
            <a:off x="1398116" y="2605282"/>
            <a:ext cx="9588972" cy="4056873"/>
          </a:xfrm>
        </p:spPr>
      </p:pic>
    </p:spTree>
    <p:extLst>
      <p:ext uri="{BB962C8B-B14F-4D97-AF65-F5344CB8AC3E}">
        <p14:creationId xmlns:p14="http://schemas.microsoft.com/office/powerpoint/2010/main" val="227415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0A9A7-D5AA-0E6E-B2D0-A2EBE13252C0}"/>
              </a:ext>
            </a:extLst>
          </p:cNvPr>
          <p:cNvSpPr>
            <a:spLocks noGrp="1"/>
          </p:cNvSpPr>
          <p:nvPr>
            <p:ph type="title"/>
          </p:nvPr>
        </p:nvSpPr>
        <p:spPr>
          <a:xfrm>
            <a:off x="-75568" y="835751"/>
            <a:ext cx="4975761" cy="3573516"/>
          </a:xfrm>
        </p:spPr>
        <p:txBody>
          <a:bodyPr vert="horz" lIns="91440" tIns="45720" rIns="91440" bIns="45720" rtlCol="0" anchor="b">
            <a:normAutofit/>
          </a:bodyPr>
          <a:lstStyle/>
          <a:p>
            <a:pPr algn="ctr"/>
            <a:r>
              <a:rPr lang="en-US" sz="6100" b="1" u="sng" kern="1200" dirty="0">
                <a:solidFill>
                  <a:schemeClr val="tx1"/>
                </a:solidFill>
                <a:latin typeface="+mj-lt"/>
                <a:ea typeface="+mj-ea"/>
                <a:cs typeface="+mj-cs"/>
              </a:rPr>
              <a:t>Exploratory Data Analysis:</a:t>
            </a:r>
            <a:br>
              <a:rPr lang="en-US" sz="6100" kern="1200" dirty="0">
                <a:solidFill>
                  <a:schemeClr val="tx1"/>
                </a:solidFill>
                <a:latin typeface="+mj-lt"/>
                <a:ea typeface="+mj-ea"/>
                <a:cs typeface="+mj-cs"/>
              </a:rPr>
            </a:br>
            <a:r>
              <a:rPr lang="en-US" sz="6100" kern="1200" dirty="0">
                <a:solidFill>
                  <a:schemeClr val="tx1"/>
                </a:solidFill>
                <a:latin typeface="+mj-lt"/>
                <a:ea typeface="+mj-ea"/>
                <a:cs typeface="+mj-cs"/>
              </a:rPr>
              <a:t>All Places of Worship Data</a:t>
            </a:r>
          </a:p>
        </p:txBody>
      </p:sp>
      <p:sp>
        <p:nvSpPr>
          <p:cNvPr id="103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urch Density in the United States">
            <a:extLst>
              <a:ext uri="{FF2B5EF4-FFF2-40B4-BE49-F238E27FC236}">
                <a16:creationId xmlns:a16="http://schemas.microsoft.com/office/drawing/2014/main" id="{26C935DF-FE14-3131-500A-4B71280C30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24624" y="1307592"/>
            <a:ext cx="6938010"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0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hurch and Voting Visualization in the United States">
            <a:extLst>
              <a:ext uri="{FF2B5EF4-FFF2-40B4-BE49-F238E27FC236}">
                <a16:creationId xmlns:a16="http://schemas.microsoft.com/office/drawing/2014/main" id="{97068D18-AB93-3328-71D1-11413EF275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09750" y="0"/>
            <a:ext cx="85724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088" name="Freeform: Shape 3087">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88393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Pennsylvania Dashboard Visualization">
            <a:extLst>
              <a:ext uri="{FF2B5EF4-FFF2-40B4-BE49-F238E27FC236}">
                <a16:creationId xmlns:a16="http://schemas.microsoft.com/office/drawing/2014/main" id="{B6966C10-20F2-1A85-6312-BF1FB5F619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22332" y="0"/>
            <a:ext cx="8586164" cy="6868932"/>
          </a:xfrm>
          <a:prstGeom prst="rect">
            <a:avLst/>
          </a:prstGeom>
          <a:noFill/>
          <a:extLst>
            <a:ext uri="{909E8E84-426E-40DD-AFC4-6F175D3DCCD1}">
              <a14:hiddenFill xmlns:a14="http://schemas.microsoft.com/office/drawing/2010/main">
                <a:solidFill>
                  <a:srgbClr val="FFFFFF"/>
                </a:solidFill>
              </a14:hiddenFill>
            </a:ext>
          </a:extLst>
        </p:spPr>
      </p:pic>
      <p:sp>
        <p:nvSpPr>
          <p:cNvPr id="5136" name="Freeform: Shape 5135">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Tree>
    <p:extLst>
      <p:ext uri="{BB962C8B-B14F-4D97-AF65-F5344CB8AC3E}">
        <p14:creationId xmlns:p14="http://schemas.microsoft.com/office/powerpoint/2010/main" val="1787820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47438-A6CA-A71C-7797-157F650C6FB7}"/>
              </a:ext>
            </a:extLst>
          </p:cNvPr>
          <p:cNvSpPr>
            <a:spLocks noGrp="1"/>
          </p:cNvSpPr>
          <p:nvPr>
            <p:ph type="title"/>
          </p:nvPr>
        </p:nvSpPr>
        <p:spPr>
          <a:xfrm>
            <a:off x="630936" y="639520"/>
            <a:ext cx="3429000" cy="1719072"/>
          </a:xfrm>
        </p:spPr>
        <p:txBody>
          <a:bodyPr anchor="b">
            <a:normAutofit/>
          </a:bodyPr>
          <a:lstStyle/>
          <a:p>
            <a:r>
              <a:rPr lang="en-US" sz="5400" dirty="0"/>
              <a:t>County Level</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8">
            <a:extLst>
              <a:ext uri="{FF2B5EF4-FFF2-40B4-BE49-F238E27FC236}">
                <a16:creationId xmlns:a16="http://schemas.microsoft.com/office/drawing/2014/main" id="{AC0DE98D-F133-64B8-B981-8E8128588386}"/>
              </a:ext>
            </a:extLst>
          </p:cNvPr>
          <p:cNvSpPr>
            <a:spLocks noGrp="1"/>
          </p:cNvSpPr>
          <p:nvPr>
            <p:ph idx="1"/>
          </p:nvPr>
        </p:nvSpPr>
        <p:spPr>
          <a:xfrm>
            <a:off x="630936" y="2807208"/>
            <a:ext cx="3429000" cy="3410712"/>
          </a:xfrm>
        </p:spPr>
        <p:txBody>
          <a:bodyPr anchor="t">
            <a:normAutofit/>
          </a:bodyPr>
          <a:lstStyle/>
          <a:p>
            <a:endParaRPr lang="en-US" sz="2200" dirty="0"/>
          </a:p>
        </p:txBody>
      </p:sp>
      <p:pic>
        <p:nvPicPr>
          <p:cNvPr id="5" name="Content Placeholder 4" descr="A map of the united states&#10;&#10;Description automatically generated">
            <a:extLst>
              <a:ext uri="{FF2B5EF4-FFF2-40B4-BE49-F238E27FC236}">
                <a16:creationId xmlns:a16="http://schemas.microsoft.com/office/drawing/2014/main" id="{592CD857-DF31-3CF6-D46E-A7FAA6C14B49}"/>
              </a:ext>
            </a:extLst>
          </p:cNvPr>
          <p:cNvPicPr>
            <a:picLocks noChangeAspect="1"/>
          </p:cNvPicPr>
          <p:nvPr/>
        </p:nvPicPr>
        <p:blipFill>
          <a:blip r:embed="rId2"/>
          <a:stretch>
            <a:fillRect/>
          </a:stretch>
        </p:blipFill>
        <p:spPr>
          <a:xfrm>
            <a:off x="4086658" y="197553"/>
            <a:ext cx="8078619" cy="6462894"/>
          </a:xfrm>
          <a:prstGeom prst="rect">
            <a:avLst/>
          </a:prstGeom>
        </p:spPr>
      </p:pic>
    </p:spTree>
    <p:extLst>
      <p:ext uri="{BB962C8B-B14F-4D97-AF65-F5344CB8AC3E}">
        <p14:creationId xmlns:p14="http://schemas.microsoft.com/office/powerpoint/2010/main" val="3248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436</Words>
  <Application>Microsoft Macintosh PowerPoint</Application>
  <PresentationFormat>Widescreen</PresentationFormat>
  <Paragraphs>28</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Examining the Correlation Between Religion, Voting Patterns, and Anti-LGBT Legislation in the United States</vt:lpstr>
      <vt:lpstr>Background</vt:lpstr>
      <vt:lpstr>Research Questions</vt:lpstr>
      <vt:lpstr>Data Sources</vt:lpstr>
      <vt:lpstr>Methods of Analysis</vt:lpstr>
      <vt:lpstr>Exploratory Data Analysis: All Places of Worship Data</vt:lpstr>
      <vt:lpstr>PowerPoint Presentation</vt:lpstr>
      <vt:lpstr>PowerPoint Presentation</vt:lpstr>
      <vt:lpstr>County Level</vt:lpstr>
      <vt:lpstr>OLS REGRESSION</vt:lpstr>
      <vt:lpstr>Exploratory Data Analysis:  US Religion Census</vt:lpstr>
      <vt:lpstr>PowerPoint Presentation</vt:lpstr>
      <vt:lpstr>PowerPoint Presentation</vt:lpstr>
      <vt:lpstr>OLS Regression</vt:lpstr>
      <vt:lpstr>Stakeholders &amp; Implications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Examining the Correlation Between Religious Presence and Anti-LGBT Legislation: Voting Patterns and Sociopolitical Influences in the United States</dc:title>
  <dc:creator>Reidmiller, Oliver</dc:creator>
  <cp:lastModifiedBy>Reidmiller, Oliver</cp:lastModifiedBy>
  <cp:revision>5</cp:revision>
  <dcterms:created xsi:type="dcterms:W3CDTF">2024-02-22T16:59:55Z</dcterms:created>
  <dcterms:modified xsi:type="dcterms:W3CDTF">2024-02-22T22:44:59Z</dcterms:modified>
</cp:coreProperties>
</file>